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7"/>
  </p:notesMasterIdLst>
  <p:sldIdLst>
    <p:sldId id="256" r:id="rId2"/>
    <p:sldId id="257" r:id="rId3"/>
    <p:sldId id="271" r:id="rId4"/>
    <p:sldId id="280" r:id="rId5"/>
    <p:sldId id="281" r:id="rId6"/>
    <p:sldId id="282" r:id="rId7"/>
    <p:sldId id="261" r:id="rId8"/>
    <p:sldId id="262" r:id="rId9"/>
    <p:sldId id="285" r:id="rId10"/>
    <p:sldId id="288" r:id="rId11"/>
    <p:sldId id="287" r:id="rId12"/>
    <p:sldId id="283" r:id="rId13"/>
    <p:sldId id="284" r:id="rId14"/>
    <p:sldId id="286" r:id="rId15"/>
    <p:sldId id="266" r:id="rId16"/>
  </p:sldIdLst>
  <p:sldSz cx="9144000" cy="6858000" type="screen4x3"/>
  <p:notesSz cx="6858000" cy="9144000"/>
  <p:embeddedFontLst>
    <p:embeddedFont>
      <p:font typeface="Tahoma" panose="020B0604030504040204" pitchFamily="34" charset="0"/>
      <p:regular r:id="rId18"/>
      <p:bold r:id="rId19"/>
    </p:embeddedFont>
    <p:embeddedFont>
      <p:font typeface="Calibri" panose="020F0502020204030204" pitchFamily="34" charset="0"/>
      <p:regular r:id="rId20"/>
      <p:bold r:id="rId21"/>
      <p:italic r:id="rId22"/>
      <p:boldItalic r:id="rId23"/>
    </p:embeddedFont>
    <p:embeddedFont>
      <p:font typeface="Arial Black" panose="020B0A04020102020204" pitchFamily="34" charset="0"/>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3826" autoAdjust="0"/>
  </p:normalViewPr>
  <p:slideViewPr>
    <p:cSldViewPr snapToGrid="0">
      <p:cViewPr varScale="1">
        <p:scale>
          <a:sx n="70" d="100"/>
          <a:sy n="70" d="100"/>
        </p:scale>
        <p:origin x="1204" y="36"/>
      </p:cViewPr>
      <p:guideLst/>
    </p:cSldViewPr>
  </p:slideViewPr>
  <p:outlineViewPr>
    <p:cViewPr>
      <p:scale>
        <a:sx n="33" d="100"/>
        <a:sy n="33" d="100"/>
      </p:scale>
      <p:origin x="0" y="-15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Howard Astronomical League</a:t>
            </a:r>
            <a:r>
              <a:rPr lang="en-US" sz="1200" b="0" i="0" u="none" strike="noStrike" cap="none" smtClean="0">
                <a:solidFill>
                  <a:schemeClr val="dk1"/>
                </a:solidFill>
                <a:latin typeface="Calibri"/>
                <a:ea typeface="Calibri"/>
                <a:cs typeface="Calibri"/>
                <a:sym typeface="Calibri"/>
              </a:rPr>
              <a:t>, Oct</a:t>
            </a:r>
            <a:r>
              <a:rPr lang="en-US" sz="1200" b="0" i="0" u="none" strike="noStrike" cap="none" baseline="0" smtClean="0">
                <a:solidFill>
                  <a:schemeClr val="dk1"/>
                </a:solidFill>
                <a:latin typeface="Calibri"/>
                <a:ea typeface="Calibri"/>
                <a:cs typeface="Calibri"/>
                <a:sym typeface="Calibri"/>
              </a:rPr>
              <a:t> 19, 2017</a:t>
            </a:r>
            <a:endParaRPr sz="1200" b="0" i="0" u="none" strike="noStrike" cap="none">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dirty="0" smtClean="0">
                <a:solidFill>
                  <a:schemeClr val="dk1"/>
                </a:solidFill>
                <a:effectLst/>
                <a:latin typeface="Calibri"/>
                <a:ea typeface="Calibri"/>
                <a:cs typeface="Calibri"/>
                <a:sym typeface="Calibri"/>
              </a:rPr>
              <a:t>It is my distinct pleasure to introduce Dr. Bindu Rani. She has been a Postdoctoral Fellow at NASA/Goddard Space Flight Center since July 2016, and will continue to hold that post until June 2019. She was also a Postdoctoral Fellow at the Max-Planck-</a:t>
            </a:r>
            <a:r>
              <a:rPr lang="en-US" sz="1200" b="0" i="0" u="none" strike="noStrike" kern="1200" cap="none" dirty="0" err="1" smtClean="0">
                <a:solidFill>
                  <a:schemeClr val="dk1"/>
                </a:solidFill>
                <a:effectLst/>
                <a:latin typeface="Calibri"/>
                <a:ea typeface="Calibri"/>
                <a:cs typeface="Calibri"/>
                <a:sym typeface="Calibri"/>
              </a:rPr>
              <a:t>Institut</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für</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Radioastronomie</a:t>
            </a:r>
            <a:r>
              <a:rPr lang="en-US" sz="1200" b="0" i="0" u="none" strike="noStrike" kern="1200" cap="none" dirty="0" smtClean="0">
                <a:solidFill>
                  <a:schemeClr val="dk1"/>
                </a:solidFill>
                <a:effectLst/>
                <a:latin typeface="Calibri"/>
                <a:ea typeface="Calibri"/>
                <a:cs typeface="Calibri"/>
                <a:sym typeface="Calibri"/>
              </a:rPr>
              <a:t> Bonn, Germany from February 2014 to June 2016. She has held visiting scientist and researcher positions at the Korean Very Long Baseline Interferometry Network of the Korea Astronomy and Space Science Institute, and The </a:t>
            </a:r>
            <a:r>
              <a:rPr lang="en-US" sz="1200" b="0" i="0" u="none" strike="noStrike" kern="1200" cap="none" dirty="0" err="1" smtClean="0">
                <a:solidFill>
                  <a:schemeClr val="dk1"/>
                </a:solidFill>
                <a:effectLst/>
                <a:latin typeface="Calibri"/>
                <a:ea typeface="Calibri"/>
                <a:cs typeface="Calibri"/>
                <a:sym typeface="Calibri"/>
              </a:rPr>
              <a:t>Gra</a:t>
            </a:r>
            <a:r>
              <a:rPr lang="en-US" sz="1200" b="0" i="0" u="none" strike="noStrike" kern="1200" cap="none" dirty="0" smtClean="0">
                <a:solidFill>
                  <a:schemeClr val="dk1"/>
                </a:solidFill>
                <a:effectLst/>
                <a:latin typeface="Calibri"/>
                <a:ea typeface="Calibri"/>
                <a:cs typeface="Calibri"/>
                <a:sym typeface="Calibri"/>
              </a:rPr>
              <a:t>-dig-nan Bordeaux Nuclear Research Center in France. Dr. Rani has experience in Gamma-ray, X-ray, optical, and radio astronomy. Her optical observational experience includes use of the 1.04 meter telescope at AIRES, Na-in-</a:t>
            </a:r>
            <a:r>
              <a:rPr lang="en-US" sz="1200" b="0" i="0" u="none" strike="noStrike" kern="1200" cap="none" dirty="0" err="1" smtClean="0">
                <a:solidFill>
                  <a:schemeClr val="dk1"/>
                </a:solidFill>
                <a:effectLst/>
                <a:latin typeface="Calibri"/>
                <a:ea typeface="Calibri"/>
                <a:cs typeface="Calibri"/>
                <a:sym typeface="Calibri"/>
              </a:rPr>
              <a:t>i</a:t>
            </a:r>
            <a:r>
              <a:rPr lang="en-US" sz="1200" b="0" i="0" u="none" strike="noStrike" kern="1200" cap="none" dirty="0" smtClean="0">
                <a:solidFill>
                  <a:schemeClr val="dk1"/>
                </a:solidFill>
                <a:effectLst/>
                <a:latin typeface="Calibri"/>
                <a:ea typeface="Calibri"/>
                <a:cs typeface="Calibri"/>
                <a:sym typeface="Calibri"/>
              </a:rPr>
              <a:t>-</a:t>
            </a:r>
            <a:r>
              <a:rPr lang="en-US" sz="1200" b="0" i="0" u="none" strike="noStrike" kern="1200" cap="none" dirty="0" err="1" smtClean="0">
                <a:solidFill>
                  <a:schemeClr val="dk1"/>
                </a:solidFill>
                <a:effectLst/>
                <a:latin typeface="Calibri"/>
                <a:ea typeface="Calibri"/>
                <a:cs typeface="Calibri"/>
                <a:sym typeface="Calibri"/>
              </a:rPr>
              <a:t>tal</a:t>
            </a:r>
            <a:r>
              <a:rPr lang="en-US" sz="1200" b="0" i="0" u="none" strike="noStrike" kern="1200" cap="none" dirty="0" smtClean="0">
                <a:solidFill>
                  <a:schemeClr val="dk1"/>
                </a:solidFill>
                <a:effectLst/>
                <a:latin typeface="Calibri"/>
                <a:ea typeface="Calibri"/>
                <a:cs typeface="Calibri"/>
                <a:sym typeface="Calibri"/>
              </a:rPr>
              <a:t>, India, and the 1.20 meter telescope at Mount Abu, India. </a:t>
            </a:r>
          </a:p>
          <a:p>
            <a:r>
              <a:rPr lang="en-US" sz="1200" b="0" i="0" u="none" strike="noStrike" kern="1200" cap="none" dirty="0" smtClean="0">
                <a:solidFill>
                  <a:schemeClr val="dk1"/>
                </a:solidFill>
                <a:effectLst/>
                <a:latin typeface="Calibri"/>
                <a:ea typeface="Calibri"/>
                <a:cs typeface="Calibri"/>
                <a:sym typeface="Calibri"/>
              </a:rPr>
              <a:t>Among her many achievements, Dr. Rani was awarded the Otto Hahn Medal for outstanding scientific achievements by the Max Planck Society in 2015. She holds Bachelor and Master of Science degrees from University of Delhi and Da-</a:t>
            </a:r>
            <a:r>
              <a:rPr lang="en-US" sz="1200" b="0" i="0" u="none" strike="noStrike" kern="1200" cap="none" dirty="0" err="1" smtClean="0">
                <a:solidFill>
                  <a:schemeClr val="dk1"/>
                </a:solidFill>
                <a:effectLst/>
                <a:latin typeface="Calibri"/>
                <a:ea typeface="Calibri"/>
                <a:cs typeface="Calibri"/>
                <a:sym typeface="Calibri"/>
              </a:rPr>
              <a:t>yan</a:t>
            </a:r>
            <a:r>
              <a:rPr lang="en-US" sz="1200" b="0" i="0" u="none" strike="noStrike" kern="1200" cap="none" dirty="0" smtClean="0">
                <a:solidFill>
                  <a:schemeClr val="dk1"/>
                </a:solidFill>
                <a:effectLst/>
                <a:latin typeface="Calibri"/>
                <a:ea typeface="Calibri"/>
                <a:cs typeface="Calibri"/>
                <a:sym typeface="Calibri"/>
              </a:rPr>
              <a:t>-and University, respectively, in India. Last, and certainly not least, Dr. Rani completed her </a:t>
            </a:r>
            <a:r>
              <a:rPr lang="en-US" sz="1200" b="0" i="0" u="none" strike="noStrike" kern="1200" cap="none" dirty="0" err="1" smtClean="0">
                <a:solidFill>
                  <a:schemeClr val="dk1"/>
                </a:solidFill>
                <a:effectLst/>
                <a:latin typeface="Calibri"/>
                <a:ea typeface="Calibri"/>
                <a:cs typeface="Calibri"/>
                <a:sym typeface="Calibri"/>
              </a:rPr>
              <a:t>Ph.D</a:t>
            </a:r>
            <a:r>
              <a:rPr lang="en-US" sz="1200" b="0" i="0" u="none" strike="noStrike" kern="1200" cap="none" dirty="0" smtClean="0">
                <a:solidFill>
                  <a:schemeClr val="dk1"/>
                </a:solidFill>
                <a:effectLst/>
                <a:latin typeface="Calibri"/>
                <a:ea typeface="Calibri"/>
                <a:cs typeface="Calibri"/>
                <a:sym typeface="Calibri"/>
              </a:rPr>
              <a:t> at Max-Planck-</a:t>
            </a:r>
            <a:r>
              <a:rPr lang="en-US" sz="1200" b="0" i="0" u="none" strike="noStrike" kern="1200" cap="none" dirty="0" err="1" smtClean="0">
                <a:solidFill>
                  <a:schemeClr val="dk1"/>
                </a:solidFill>
                <a:effectLst/>
                <a:latin typeface="Calibri"/>
                <a:ea typeface="Calibri"/>
                <a:cs typeface="Calibri"/>
                <a:sym typeface="Calibri"/>
              </a:rPr>
              <a:t>Institut</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für</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Radioastronomie</a:t>
            </a:r>
            <a:r>
              <a:rPr lang="en-US" sz="1200" b="0" i="0" u="none" strike="noStrike" kern="1200" cap="none" dirty="0" smtClean="0">
                <a:solidFill>
                  <a:schemeClr val="dk1"/>
                </a:solidFill>
                <a:effectLst/>
                <a:latin typeface="Calibri"/>
                <a:ea typeface="Calibri"/>
                <a:cs typeface="Calibri"/>
                <a:sym typeface="Calibri"/>
              </a:rPr>
              <a:t> and University of Köln, both in Germany in 2013.</a:t>
            </a:r>
            <a:endParaRPr lang="en-US" sz="1200" b="0" i="0" u="none" strike="noStrike" kern="1200" cap="none" dirty="0">
              <a:solidFill>
                <a:schemeClr val="dk1"/>
              </a:solidFill>
              <a:effectLst/>
              <a:latin typeface="Calibri"/>
              <a:ea typeface="Calibri"/>
              <a:cs typeface="Calibri"/>
              <a:sym typeface="Calibri"/>
            </a:endParaRP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224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59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I am relatively new at this, and this is my first test-shot using an auto-guiding setup:</a:t>
            </a:r>
            <a:br>
              <a:rPr lang="en-US" sz="1200" b="0" i="0" u="none" strike="noStrike" kern="1200" cap="none" dirty="0" smtClean="0">
                <a:solidFill>
                  <a:schemeClr val="dk1"/>
                </a:solidFill>
                <a:effectLst/>
                <a:latin typeface="Calibri"/>
                <a:ea typeface="Calibri"/>
                <a:cs typeface="Calibri"/>
                <a:sym typeface="Calibri"/>
              </a:rPr>
            </a:b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Site: Cars Mill (2017-09-17)</a:t>
            </a:r>
            <a:br>
              <a:rPr lang="en-US" sz="1200" b="0" i="0" u="none" strike="noStrike" kern="1200" cap="none" dirty="0" smtClean="0">
                <a:solidFill>
                  <a:schemeClr val="dk1"/>
                </a:solidFill>
                <a:effectLst/>
                <a:latin typeface="Calibri"/>
                <a:ea typeface="Calibri"/>
                <a:cs typeface="Calibri"/>
                <a:sym typeface="Calibri"/>
              </a:rPr>
            </a:b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Scope: </a:t>
            </a:r>
            <a:r>
              <a:rPr lang="en-US" sz="1200" b="0" i="0" u="none" strike="noStrike" kern="1200" cap="none" dirty="0" err="1" smtClean="0">
                <a:solidFill>
                  <a:schemeClr val="dk1"/>
                </a:solidFill>
                <a:effectLst/>
                <a:latin typeface="Calibri"/>
                <a:ea typeface="Calibri"/>
                <a:cs typeface="Calibri"/>
                <a:sym typeface="Calibri"/>
              </a:rPr>
              <a:t>Celestron</a:t>
            </a:r>
            <a:r>
              <a:rPr lang="en-US" sz="1200" b="0" i="0" u="none" strike="noStrike" kern="1200" cap="none" dirty="0" smtClean="0">
                <a:solidFill>
                  <a:schemeClr val="dk1"/>
                </a:solidFill>
                <a:effectLst/>
                <a:latin typeface="Calibri"/>
                <a:ea typeface="Calibri"/>
                <a:cs typeface="Calibri"/>
                <a:sym typeface="Calibri"/>
              </a:rPr>
              <a:t> </a:t>
            </a:r>
            <a:r>
              <a:rPr lang="en-US" sz="1200" b="0" i="0" u="none" strike="noStrike" kern="1200" cap="none" dirty="0" err="1" smtClean="0">
                <a:solidFill>
                  <a:schemeClr val="dk1"/>
                </a:solidFill>
                <a:effectLst/>
                <a:latin typeface="Calibri"/>
                <a:ea typeface="Calibri"/>
                <a:cs typeface="Calibri"/>
                <a:sym typeface="Calibri"/>
              </a:rPr>
              <a:t>EdgeHD</a:t>
            </a:r>
            <a:r>
              <a:rPr lang="en-US" sz="1200" b="0" i="0" u="none" strike="noStrike" kern="1200" cap="none" dirty="0" smtClean="0">
                <a:solidFill>
                  <a:schemeClr val="dk1"/>
                </a:solidFill>
                <a:effectLst/>
                <a:latin typeface="Calibri"/>
                <a:ea typeface="Calibri"/>
                <a:cs typeface="Calibri"/>
                <a:sym typeface="Calibri"/>
              </a:rPr>
              <a:t> 8</a:t>
            </a:r>
          </a:p>
          <a:p>
            <a:r>
              <a:rPr lang="en-US" sz="1200" b="0" i="0" u="none" strike="noStrike" kern="1200" cap="none" dirty="0" smtClean="0">
                <a:solidFill>
                  <a:schemeClr val="dk1"/>
                </a:solidFill>
                <a:effectLst/>
                <a:latin typeface="Calibri"/>
                <a:ea typeface="Calibri"/>
                <a:cs typeface="Calibri"/>
                <a:sym typeface="Calibri"/>
              </a:rPr>
              <a:t>Mount: AVX</a:t>
            </a:r>
          </a:p>
          <a:p>
            <a:r>
              <a:rPr lang="en-US" sz="1200" b="0" i="0" u="none" strike="noStrike" kern="1200" cap="none" dirty="0" smtClean="0">
                <a:solidFill>
                  <a:schemeClr val="dk1"/>
                </a:solidFill>
                <a:effectLst/>
                <a:latin typeface="Calibri"/>
                <a:ea typeface="Calibri"/>
                <a:cs typeface="Calibri"/>
                <a:sym typeface="Calibri"/>
              </a:rPr>
              <a:t>Camera: Nikon D3300</a:t>
            </a:r>
          </a:p>
          <a:p>
            <a:r>
              <a:rPr lang="en-US" sz="1200" b="0" i="0" u="none" strike="noStrike" kern="1200" cap="none" dirty="0" err="1" smtClean="0">
                <a:solidFill>
                  <a:schemeClr val="dk1"/>
                </a:solidFill>
                <a:effectLst/>
                <a:latin typeface="Calibri"/>
                <a:ea typeface="Calibri"/>
                <a:cs typeface="Calibri"/>
                <a:sym typeface="Calibri"/>
              </a:rPr>
              <a:t>Autoguider</a:t>
            </a:r>
            <a:r>
              <a:rPr lang="en-US" sz="1200" b="0" i="0" u="none" strike="noStrike" kern="1200" cap="none" dirty="0" smtClean="0">
                <a:solidFill>
                  <a:schemeClr val="dk1"/>
                </a:solidFill>
                <a:effectLst/>
                <a:latin typeface="Calibri"/>
                <a:ea typeface="Calibri"/>
                <a:cs typeface="Calibri"/>
                <a:sym typeface="Calibri"/>
              </a:rPr>
              <a:t>: ZWO120MM attached to Nikon 300mm.</a:t>
            </a:r>
          </a:p>
          <a:p>
            <a:r>
              <a:rPr lang="en-US" sz="1200" b="0" i="0" u="none" strike="noStrike" kern="1200" cap="none" dirty="0" smtClean="0">
                <a:solidFill>
                  <a:schemeClr val="dk1"/>
                </a:solidFill>
                <a:effectLst/>
                <a:latin typeface="Calibri"/>
                <a:ea typeface="Calibri"/>
                <a:cs typeface="Calibri"/>
                <a:sym typeface="Calibri"/>
              </a:rPr>
              <a:t>Guiding software: PHD2</a:t>
            </a:r>
          </a:p>
          <a:p>
            <a:r>
              <a:rPr lang="en-US" sz="1200" b="0" i="0" u="none" strike="noStrike" kern="1200" cap="none" dirty="0" smtClean="0">
                <a:solidFill>
                  <a:schemeClr val="dk1"/>
                </a:solidFill>
                <a:effectLst/>
                <a:latin typeface="Calibri"/>
                <a:ea typeface="Calibri"/>
                <a:cs typeface="Calibri"/>
                <a:sym typeface="Calibri"/>
              </a:rPr>
              <a:t>2 x 5 Min Exposures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794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Equipment:</a:t>
            </a:r>
          </a:p>
          <a:p>
            <a:r>
              <a:rPr lang="en-US" sz="1200" b="0" i="0" u="none" strike="noStrike" kern="1200" cap="none" dirty="0" smtClean="0">
                <a:solidFill>
                  <a:schemeClr val="dk1"/>
                </a:solidFill>
                <a:effectLst/>
                <a:latin typeface="Calibri"/>
                <a:ea typeface="Calibri"/>
                <a:cs typeface="Calibri"/>
                <a:sym typeface="Calibri"/>
              </a:rPr>
              <a:t>Vixen ED80sf (80mm f/7.5)</a:t>
            </a:r>
          </a:p>
          <a:p>
            <a:r>
              <a:rPr lang="en-US" sz="1200" b="0" i="0" u="none" strike="noStrike" kern="1200" cap="none" dirty="0" smtClean="0">
                <a:solidFill>
                  <a:schemeClr val="dk1"/>
                </a:solidFill>
                <a:effectLst/>
                <a:latin typeface="Calibri"/>
                <a:ea typeface="Calibri"/>
                <a:cs typeface="Calibri"/>
                <a:sym typeface="Calibri"/>
              </a:rPr>
              <a:t>Canon t3i body</a:t>
            </a:r>
          </a:p>
          <a:p>
            <a:r>
              <a:rPr lang="en-US" sz="1200" b="0" i="0" u="none" strike="noStrike" kern="1200" cap="none" dirty="0" smtClean="0">
                <a:solidFill>
                  <a:schemeClr val="dk1"/>
                </a:solidFill>
                <a:effectLst/>
                <a:latin typeface="Calibri"/>
                <a:ea typeface="Calibri"/>
                <a:cs typeface="Calibri"/>
                <a:sym typeface="Calibri"/>
              </a:rPr>
              <a:t>Conditions:</a:t>
            </a:r>
          </a:p>
          <a:p>
            <a:r>
              <a:rPr lang="en-US" sz="1200" b="0" i="0" u="none" strike="noStrike" kern="1200" cap="none" dirty="0" smtClean="0">
                <a:solidFill>
                  <a:schemeClr val="dk1"/>
                </a:solidFill>
                <a:effectLst/>
                <a:latin typeface="Calibri"/>
                <a:ea typeface="Calibri"/>
                <a:cs typeface="Calibri"/>
                <a:sym typeface="Calibri"/>
              </a:rPr>
              <a:t>               October 3, 2017 from Towson (limit naked eye magnitude ~4.2)</a:t>
            </a:r>
          </a:p>
          <a:p>
            <a:r>
              <a:rPr lang="en-US" sz="1200" b="0" i="0" u="none" strike="noStrike" kern="1200" cap="none" dirty="0" smtClean="0">
                <a:solidFill>
                  <a:schemeClr val="dk1"/>
                </a:solidFill>
                <a:effectLst/>
                <a:latin typeface="Calibri"/>
                <a:ea typeface="Calibri"/>
                <a:cs typeface="Calibri"/>
                <a:sym typeface="Calibri"/>
              </a:rPr>
              <a:t>               Clear, light winds</a:t>
            </a:r>
          </a:p>
          <a:p>
            <a:r>
              <a:rPr lang="en-US" sz="1200" b="0" i="0" u="none" strike="noStrike" kern="1200" cap="none" dirty="0" smtClean="0">
                <a:solidFill>
                  <a:schemeClr val="dk1"/>
                </a:solidFill>
                <a:effectLst/>
                <a:latin typeface="Calibri"/>
                <a:ea typeface="Calibri"/>
                <a:cs typeface="Calibri"/>
                <a:sym typeface="Calibri"/>
              </a:rPr>
              <a:t>               Seeing 4/5</a:t>
            </a:r>
          </a:p>
          <a:p>
            <a:r>
              <a:rPr lang="en-US" sz="1200" b="0" i="0" u="none" strike="noStrike" kern="1200" cap="none" dirty="0" smtClean="0">
                <a:solidFill>
                  <a:schemeClr val="dk1"/>
                </a:solidFill>
                <a:effectLst/>
                <a:latin typeface="Calibri"/>
                <a:ea typeface="Calibri"/>
                <a:cs typeface="Calibri"/>
                <a:sym typeface="Calibri"/>
              </a:rPr>
              <a:t>               Transparency 7/10</a:t>
            </a:r>
          </a:p>
          <a:p>
            <a:r>
              <a:rPr lang="en-US" sz="1200" b="0" i="0" u="none" strike="noStrike" kern="1200" cap="none" dirty="0" smtClean="0">
                <a:solidFill>
                  <a:schemeClr val="dk1"/>
                </a:solidFill>
                <a:effectLst/>
                <a:latin typeface="Calibri"/>
                <a:ea typeface="Calibri"/>
                <a:cs typeface="Calibri"/>
                <a:sym typeface="Calibri"/>
              </a:rPr>
              <a:t>Imaging:</a:t>
            </a:r>
          </a:p>
          <a:p>
            <a:r>
              <a:rPr lang="en-US" sz="1200" b="0" i="0" u="none" strike="noStrike" kern="1200" cap="none" dirty="0" smtClean="0">
                <a:solidFill>
                  <a:schemeClr val="dk1"/>
                </a:solidFill>
                <a:effectLst/>
                <a:latin typeface="Calibri"/>
                <a:ea typeface="Calibri"/>
                <a:cs typeface="Calibri"/>
                <a:sym typeface="Calibri"/>
              </a:rPr>
              <a:t>               100 30sec exposures</a:t>
            </a:r>
          </a:p>
          <a:p>
            <a:r>
              <a:rPr lang="en-US" sz="1200" b="0" i="0" u="none" strike="noStrike" kern="1200" cap="none" dirty="0" smtClean="0">
                <a:solidFill>
                  <a:schemeClr val="dk1"/>
                </a:solidFill>
                <a:effectLst/>
                <a:latin typeface="Calibri"/>
                <a:ea typeface="Calibri"/>
                <a:cs typeface="Calibri"/>
                <a:sym typeface="Calibri"/>
              </a:rPr>
              <a:t>Stacked in DSS</a:t>
            </a:r>
          </a:p>
          <a:p>
            <a:r>
              <a:rPr lang="en-US" sz="1200" b="0" i="0" u="none" strike="noStrike" kern="1200" cap="none" dirty="0" smtClean="0">
                <a:solidFill>
                  <a:schemeClr val="dk1"/>
                </a:solidFill>
                <a:effectLst/>
                <a:latin typeface="Calibri"/>
                <a:ea typeface="Calibri"/>
                <a:cs typeface="Calibri"/>
                <a:sym typeface="Calibri"/>
              </a:rPr>
              <a:t>Processed in </a:t>
            </a:r>
            <a:r>
              <a:rPr lang="en-US" sz="1200" b="0" i="0" u="none" strike="noStrike" kern="1200" cap="none" dirty="0" err="1" smtClean="0">
                <a:solidFill>
                  <a:schemeClr val="dk1"/>
                </a:solidFill>
                <a:effectLst/>
                <a:latin typeface="Calibri"/>
                <a:ea typeface="Calibri"/>
                <a:cs typeface="Calibri"/>
                <a:sym typeface="Calibri"/>
              </a:rPr>
              <a:t>PixInsight</a:t>
            </a:r>
            <a:endParaRPr lang="en-US" sz="1200" b="0" i="0" u="none" strike="noStrike" kern="1200" cap="none" dirty="0" smtClean="0">
              <a:solidFill>
                <a:schemeClr val="dk1"/>
              </a:solidFill>
              <a:effectLst/>
              <a:latin typeface="Calibri"/>
              <a:ea typeface="Calibri"/>
              <a:cs typeface="Calibri"/>
              <a:sym typeface="Calibri"/>
            </a:endParaRPr>
          </a:p>
          <a:p>
            <a:r>
              <a:rPr lang="en-US" sz="1200" b="0" i="0" u="none" strike="noStrike" kern="1200" cap="none" dirty="0" smtClean="0">
                <a:solidFill>
                  <a:schemeClr val="dk1"/>
                </a:solidFill>
                <a:effectLst/>
                <a:latin typeface="Calibri"/>
                <a:ea typeface="Calibri"/>
                <a:cs typeface="Calibri"/>
                <a:sym typeface="Calibri"/>
              </a:rPr>
              <a:t>Comments:</a:t>
            </a:r>
          </a:p>
          <a:p>
            <a:r>
              <a:rPr lang="en-US" sz="1200" b="0" i="0" u="none" strike="noStrike" kern="1200" cap="none" dirty="0" smtClean="0">
                <a:solidFill>
                  <a:schemeClr val="dk1"/>
                </a:solidFill>
                <a:effectLst/>
                <a:latin typeface="Calibri"/>
                <a:ea typeface="Calibri"/>
                <a:cs typeface="Calibri"/>
                <a:sym typeface="Calibri"/>
              </a:rPr>
              <a:t>Pleasantly surprised at result given the light pollution I have to contend with. If you look closely actually picked up 11</a:t>
            </a:r>
            <a:r>
              <a:rPr lang="en-US" sz="1200" b="0" i="0" u="none" strike="noStrike" kern="1200" cap="none" baseline="30000" dirty="0" smtClean="0">
                <a:solidFill>
                  <a:schemeClr val="dk1"/>
                </a:solidFill>
                <a:effectLst/>
                <a:latin typeface="Calibri"/>
                <a:ea typeface="Calibri"/>
                <a:cs typeface="Calibri"/>
                <a:sym typeface="Calibri"/>
              </a:rPr>
              <a:t>th</a:t>
            </a:r>
            <a:r>
              <a:rPr lang="en-US" sz="1200" b="0" i="0" u="none" strike="noStrike" kern="1200" cap="none" dirty="0" smtClean="0">
                <a:solidFill>
                  <a:schemeClr val="dk1"/>
                </a:solidFill>
                <a:effectLst/>
                <a:latin typeface="Calibri"/>
                <a:ea typeface="Calibri"/>
                <a:cs typeface="Calibri"/>
                <a:sym typeface="Calibri"/>
              </a:rPr>
              <a:t> magnitude galaxy NGC 6207 (at 10 o’clock position midway between the cluster and edge of the shot).</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843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Here is my image of the Crescent Nebula from two nights of imaging. The image is a collection of Red Green and Blue plus H-alpha and Oxygen 3 filters for a total of about 6 hours using my Explore Scientific 80mm APO and my QSI camera. </a:t>
            </a:r>
          </a:p>
          <a:p>
            <a:r>
              <a:rPr lang="en-US" sz="1200" b="0" i="0" u="none" strike="noStrike" kern="1200" cap="none" dirty="0" smtClean="0">
                <a:solidFill>
                  <a:schemeClr val="dk1"/>
                </a:solidFill>
                <a:effectLst/>
                <a:latin typeface="Calibri"/>
                <a:ea typeface="Calibri"/>
                <a:cs typeface="Calibri"/>
                <a:sym typeface="Calibri"/>
              </a:rPr>
              <a:t>I plan to collect about 6 more hours to bring out the Soap Bubble Nebula which is located at the top of the image about 30% from the side. I didn't realize it was there until I processed the Ha data and it was very faint. Who says </a:t>
            </a:r>
            <a:r>
              <a:rPr lang="en-US" sz="1200" b="0" i="0" u="none" strike="noStrike" kern="1200" cap="none" dirty="0" err="1" smtClean="0">
                <a:solidFill>
                  <a:schemeClr val="dk1"/>
                </a:solidFill>
                <a:effectLst/>
                <a:latin typeface="Calibri"/>
                <a:ea typeface="Calibri"/>
                <a:cs typeface="Calibri"/>
                <a:sym typeface="Calibri"/>
              </a:rPr>
              <a:t>astro</a:t>
            </a:r>
            <a:r>
              <a:rPr lang="en-US" sz="1200" b="0" i="0" u="none" strike="noStrike" kern="1200" cap="none" dirty="0" smtClean="0">
                <a:solidFill>
                  <a:schemeClr val="dk1"/>
                </a:solidFill>
                <a:effectLst/>
                <a:latin typeface="Calibri"/>
                <a:ea typeface="Calibri"/>
                <a:cs typeface="Calibri"/>
                <a:sym typeface="Calibri"/>
              </a:rPr>
              <a:t> imagers do not look at their objects, we just do it differently.</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512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mailto:election@howardastro.org"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1687436" y="457200"/>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Howard </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8000" b="0" i="0" u="none" strike="noStrike" cap="none">
                <a:solidFill>
                  <a:srgbClr val="FFFF00"/>
                </a:solidFill>
                <a:latin typeface="Times New Roman"/>
                <a:ea typeface="Times New Roman"/>
                <a:cs typeface="Times New Roman"/>
                <a:sym typeface="Times New Roman"/>
              </a:rPr>
              <a:t>League</a:t>
            </a:r>
          </a:p>
        </p:txBody>
      </p:sp>
      <p:sp>
        <p:nvSpPr>
          <p:cNvPr id="86" name="Shape 86"/>
          <p:cNvSpPr txBox="1"/>
          <p:nvPr/>
        </p:nvSpPr>
        <p:spPr>
          <a:xfrm>
            <a:off x="3614057" y="4800600"/>
            <a:ext cx="4163035"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smtClean="0">
                <a:solidFill>
                  <a:srgbClr val="FFFF00"/>
                </a:solidFill>
                <a:latin typeface="Times New Roman"/>
                <a:ea typeface="Times New Roman"/>
                <a:cs typeface="Times New Roman"/>
                <a:sym typeface="Times New Roman"/>
              </a:rPr>
              <a:t>October 19th</a:t>
            </a:r>
            <a:r>
              <a:rPr lang="en-US" sz="3600" b="0" i="0" u="none" strike="noStrike" cap="none" dirty="0" smtClean="0">
                <a:solidFill>
                  <a:srgbClr val="FFFF00"/>
                </a:solidFill>
                <a:latin typeface="Times New Roman"/>
                <a:ea typeface="Times New Roman"/>
                <a:cs typeface="Times New Roman"/>
                <a:sym typeface="Times New Roman"/>
              </a:rPr>
              <a:t>, </a:t>
            </a:r>
            <a:r>
              <a:rPr lang="en-US" sz="3600" b="0" i="0" u="none" strike="noStrike" cap="none" dirty="0">
                <a:solidFill>
                  <a:srgbClr val="FFFF00"/>
                </a:solidFill>
                <a:latin typeface="Times New Roman"/>
                <a:ea typeface="Times New Roman"/>
                <a:cs typeface="Times New Roman"/>
                <a:sym typeface="Times New Roman"/>
              </a:rPr>
              <a:t>2017</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a:solidFill>
                  <a:schemeClr val="lt1"/>
                </a:solidFill>
                <a:latin typeface="Arial Black"/>
                <a:ea typeface="Arial Black"/>
                <a:cs typeface="Arial Black"/>
                <a:sym typeface="Arial Black"/>
              </a:rPr>
              <a:t>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10</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4008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11</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468"/>
            <a:ext cx="9144000" cy="6101064"/>
          </a:xfrm>
          <a:prstGeom prst="rect">
            <a:avLst/>
          </a:prstGeom>
        </p:spPr>
      </p:pic>
      <p:sp>
        <p:nvSpPr>
          <p:cNvPr id="6" name="TextBox 5"/>
          <p:cNvSpPr txBox="1"/>
          <p:nvPr/>
        </p:nvSpPr>
        <p:spPr>
          <a:xfrm>
            <a:off x="6349042" y="6112210"/>
            <a:ext cx="3191774" cy="307777"/>
          </a:xfrm>
          <a:prstGeom prst="rect">
            <a:avLst/>
          </a:prstGeom>
          <a:noFill/>
        </p:spPr>
        <p:txBody>
          <a:bodyPr wrap="square" rtlCol="0">
            <a:spAutoFit/>
          </a:bodyPr>
          <a:lstStyle/>
          <a:p>
            <a:r>
              <a:rPr lang="en-US" dirty="0" smtClean="0">
                <a:solidFill>
                  <a:schemeClr val="bg1"/>
                </a:solidFill>
              </a:rPr>
              <a:t>Matt </a:t>
            </a:r>
            <a:r>
              <a:rPr lang="en-US" dirty="0" err="1" smtClean="0">
                <a:solidFill>
                  <a:schemeClr val="bg1"/>
                </a:solidFill>
              </a:rPr>
              <a:t>Krutar</a:t>
            </a:r>
            <a:r>
              <a:rPr lang="en-US" dirty="0" smtClean="0">
                <a:solidFill>
                  <a:schemeClr val="bg1"/>
                </a:solidFill>
              </a:rPr>
              <a:t>, Andromeda Galaxy</a:t>
            </a:r>
            <a:endParaRPr lang="en-US" dirty="0">
              <a:solidFill>
                <a:schemeClr val="bg1"/>
              </a:solidFill>
            </a:endParaRPr>
          </a:p>
        </p:txBody>
      </p:sp>
    </p:spTree>
    <p:extLst>
      <p:ext uri="{BB962C8B-B14F-4D97-AF65-F5344CB8AC3E}">
        <p14:creationId xmlns:p14="http://schemas.microsoft.com/office/powerpoint/2010/main" val="2321461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12</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628"/>
            <a:ext cx="9144000" cy="6180743"/>
          </a:xfrm>
          <a:prstGeom prst="rect">
            <a:avLst/>
          </a:prstGeom>
        </p:spPr>
      </p:pic>
      <p:sp>
        <p:nvSpPr>
          <p:cNvPr id="5" name="TextBox 4"/>
          <p:cNvSpPr txBox="1"/>
          <p:nvPr/>
        </p:nvSpPr>
        <p:spPr>
          <a:xfrm flipH="1">
            <a:off x="0" y="6356350"/>
            <a:ext cx="2834641" cy="307777"/>
          </a:xfrm>
          <a:prstGeom prst="rect">
            <a:avLst/>
          </a:prstGeom>
          <a:noFill/>
        </p:spPr>
        <p:txBody>
          <a:bodyPr wrap="square" rtlCol="0">
            <a:spAutoFit/>
          </a:bodyPr>
          <a:lstStyle/>
          <a:p>
            <a:r>
              <a:rPr lang="en-US" dirty="0" smtClean="0">
                <a:solidFill>
                  <a:schemeClr val="bg1"/>
                </a:solidFill>
              </a:rPr>
              <a:t>Jim </a:t>
            </a:r>
            <a:r>
              <a:rPr lang="en-US" dirty="0" err="1" smtClean="0">
                <a:solidFill>
                  <a:schemeClr val="bg1"/>
                </a:solidFill>
              </a:rPr>
              <a:t>Tomney</a:t>
            </a:r>
            <a:r>
              <a:rPr lang="en-US" dirty="0" smtClean="0">
                <a:solidFill>
                  <a:schemeClr val="bg1"/>
                </a:solidFill>
              </a:rPr>
              <a:t>, M13</a:t>
            </a:r>
            <a:endParaRPr lang="en-US" dirty="0">
              <a:solidFill>
                <a:schemeClr val="bg1"/>
              </a:solidFill>
            </a:endParaRPr>
          </a:p>
        </p:txBody>
      </p:sp>
    </p:spTree>
    <p:extLst>
      <p:ext uri="{BB962C8B-B14F-4D97-AF65-F5344CB8AC3E}">
        <p14:creationId xmlns:p14="http://schemas.microsoft.com/office/powerpoint/2010/main" val="19432582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13</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6" y="0"/>
            <a:ext cx="9064747" cy="6858000"/>
          </a:xfrm>
          <a:prstGeom prst="rect">
            <a:avLst/>
          </a:prstGeom>
        </p:spPr>
      </p:pic>
    </p:spTree>
    <p:extLst>
      <p:ext uri="{BB962C8B-B14F-4D97-AF65-F5344CB8AC3E}">
        <p14:creationId xmlns:p14="http://schemas.microsoft.com/office/powerpoint/2010/main" val="1315369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14</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68" y="0"/>
            <a:ext cx="8569362" cy="6858000"/>
          </a:xfrm>
          <a:prstGeom prst="rect">
            <a:avLst/>
          </a:prstGeom>
        </p:spPr>
      </p:pic>
      <p:sp>
        <p:nvSpPr>
          <p:cNvPr id="5" name="TextBox 4"/>
          <p:cNvSpPr txBox="1"/>
          <p:nvPr/>
        </p:nvSpPr>
        <p:spPr>
          <a:xfrm>
            <a:off x="478652" y="6356350"/>
            <a:ext cx="2009955" cy="307777"/>
          </a:xfrm>
          <a:prstGeom prst="rect">
            <a:avLst/>
          </a:prstGeom>
          <a:noFill/>
        </p:spPr>
        <p:txBody>
          <a:bodyPr wrap="square" rtlCol="0">
            <a:spAutoFit/>
          </a:bodyPr>
          <a:lstStyle/>
          <a:p>
            <a:r>
              <a:rPr lang="en-US" dirty="0" smtClean="0">
                <a:solidFill>
                  <a:schemeClr val="bg1"/>
                </a:solidFill>
              </a:rPr>
              <a:t>James Stack, IC11</a:t>
            </a:r>
            <a:endParaRPr lang="en-US" dirty="0">
              <a:solidFill>
                <a:schemeClr val="bg1"/>
              </a:solidFill>
            </a:endParaRPr>
          </a:p>
        </p:txBody>
      </p:sp>
    </p:spTree>
    <p:extLst>
      <p:ext uri="{BB962C8B-B14F-4D97-AF65-F5344CB8AC3E}">
        <p14:creationId xmlns:p14="http://schemas.microsoft.com/office/powerpoint/2010/main" val="3929708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a:t>
            </a:r>
            <a:r>
              <a:rPr lang="en-US" sz="4000" b="0" i="0" u="none" strike="noStrike" cap="none" dirty="0" smtClean="0">
                <a:solidFill>
                  <a:srgbClr val="00FF00"/>
                </a:solidFill>
                <a:latin typeface="Times New Roman"/>
                <a:ea typeface="Times New Roman"/>
                <a:cs typeface="Times New Roman"/>
                <a:sym typeface="Times New Roman"/>
              </a:rPr>
              <a:t>, </a:t>
            </a:r>
            <a:r>
              <a:rPr lang="en-US" dirty="0" smtClean="0">
                <a:solidFill>
                  <a:srgbClr val="00FF00"/>
                </a:solidFill>
              </a:rPr>
              <a:t>November</a:t>
            </a:r>
            <a:r>
              <a:rPr lang="en-US" sz="4000" b="0" i="0" u="none" strike="noStrike" cap="none" dirty="0" smtClean="0">
                <a:solidFill>
                  <a:srgbClr val="00FF00"/>
                </a:solidFill>
                <a:latin typeface="Times New Roman"/>
                <a:ea typeface="Times New Roman"/>
                <a:cs typeface="Times New Roman"/>
                <a:sym typeface="Times New Roman"/>
              </a:rPr>
              <a:t> </a:t>
            </a:r>
            <a:r>
              <a:rPr lang="en-US" dirty="0" smtClean="0">
                <a:solidFill>
                  <a:srgbClr val="00FF00"/>
                </a:solidFill>
              </a:rPr>
              <a:t>16</a:t>
            </a:r>
            <a:r>
              <a:rPr lang="en-US" baseline="30000" dirty="0" smtClean="0">
                <a:solidFill>
                  <a:srgbClr val="00FF00"/>
                </a:solidFill>
              </a:rPr>
              <a:t>th</a:t>
            </a:r>
            <a:r>
              <a:rPr lang="en-US" sz="4000" b="0" i="0" u="none" strike="noStrike" cap="none" dirty="0" smtClean="0">
                <a:solidFill>
                  <a:srgbClr val="00FF00"/>
                </a:solidFill>
                <a:latin typeface="Times New Roman"/>
                <a:ea typeface="Times New Roman"/>
                <a:cs typeface="Times New Roman"/>
                <a:sym typeface="Times New Roman"/>
              </a:rPr>
              <a:t>, 2017 at </a:t>
            </a:r>
            <a:r>
              <a:rPr lang="en-US" sz="4000" b="0" i="0" u="none" strike="noStrike" cap="none" dirty="0">
                <a:solidFill>
                  <a:srgbClr val="00FF00"/>
                </a:solidFill>
                <a:latin typeface="Times New Roman"/>
                <a:ea typeface="Times New Roman"/>
                <a:cs typeface="Times New Roman"/>
                <a:sym typeface="Times New Roman"/>
              </a:rPr>
              <a:t>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800"/>
              </a:spcBef>
              <a:spcAft>
                <a:spcPts val="0"/>
              </a:spcAft>
              <a:buClr>
                <a:srgbClr val="FFFF00"/>
              </a:buClr>
              <a:buSzPct val="25000"/>
              <a:buFont typeface="Arial"/>
              <a:buNone/>
            </a:pPr>
            <a:r>
              <a:rPr lang="en-US" sz="4000" dirty="0" smtClean="0">
                <a:solidFill>
                  <a:schemeClr val="bg1"/>
                </a:solidFill>
                <a:latin typeface="Times New Roman"/>
                <a:ea typeface="Times New Roman"/>
                <a:cs typeface="Times New Roman"/>
                <a:sym typeface="Times New Roman"/>
              </a:rPr>
              <a:t>Ernie Wright</a:t>
            </a:r>
          </a:p>
          <a:p>
            <a:pPr marL="0" marR="0" lvl="0" indent="0" algn="ctr" rtl="0">
              <a:lnSpc>
                <a:spcPct val="100000"/>
              </a:lnSpc>
              <a:spcBef>
                <a:spcPts val="800"/>
              </a:spcBef>
              <a:spcAft>
                <a:spcPts val="0"/>
              </a:spcAft>
              <a:buClr>
                <a:srgbClr val="FFFF00"/>
              </a:buClr>
              <a:buSzPct val="25000"/>
              <a:buFont typeface="Arial"/>
              <a:buNone/>
            </a:pPr>
            <a:r>
              <a:rPr lang="en-US" sz="2400" dirty="0" smtClean="0">
                <a:solidFill>
                  <a:schemeClr val="bg1"/>
                </a:solidFill>
                <a:latin typeface="Times New Roman"/>
                <a:ea typeface="Times New Roman"/>
                <a:cs typeface="Times New Roman"/>
                <a:sym typeface="Times New Roman"/>
              </a:rPr>
              <a:t>NASA/Goddard Spaceflight Center</a:t>
            </a:r>
          </a:p>
          <a:p>
            <a:pPr marL="0" marR="0" lvl="0" indent="0" algn="ctr" rtl="0">
              <a:lnSpc>
                <a:spcPct val="100000"/>
              </a:lnSpc>
              <a:spcBef>
                <a:spcPts val="800"/>
              </a:spcBef>
              <a:spcAft>
                <a:spcPts val="0"/>
              </a:spcAft>
              <a:buClr>
                <a:srgbClr val="FFFF00"/>
              </a:buClr>
              <a:buSzPct val="25000"/>
              <a:buFont typeface="Arial"/>
              <a:buNone/>
            </a:pPr>
            <a:r>
              <a:rPr lang="en-US" sz="2400" dirty="0" smtClean="0">
                <a:solidFill>
                  <a:schemeClr val="bg1"/>
                </a:solidFill>
                <a:latin typeface="Times New Roman"/>
                <a:ea typeface="Times New Roman"/>
                <a:cs typeface="Times New Roman"/>
                <a:sym typeface="Times New Roman"/>
              </a:rPr>
              <a:t>HAL Member</a:t>
            </a:r>
            <a:endParaRPr lang="en-US" sz="1200" dirty="0" smtClean="0">
              <a:solidFill>
                <a:schemeClr val="bg1"/>
              </a:solidFill>
              <a:latin typeface="Times New Roman"/>
              <a:ea typeface="Times New Roman"/>
              <a:cs typeface="Times New Roman"/>
              <a:sym typeface="Times New Roman"/>
            </a:endParaRPr>
          </a:p>
          <a:p>
            <a:pPr marL="0" marR="0" lvl="0" indent="0" algn="ctr" rtl="0">
              <a:lnSpc>
                <a:spcPct val="100000"/>
              </a:lnSpc>
              <a:spcBef>
                <a:spcPts val="800"/>
              </a:spcBef>
              <a:spcAft>
                <a:spcPts val="0"/>
              </a:spcAft>
              <a:buClr>
                <a:srgbClr val="FFFF00"/>
              </a:buClr>
              <a:buSzPct val="25000"/>
              <a:buFont typeface="Arial"/>
              <a:buNone/>
            </a:pPr>
            <a:endParaRPr lang="en-US" sz="2000" dirty="0">
              <a:solidFill>
                <a:srgbClr val="FFFF00"/>
              </a:solidFill>
              <a:latin typeface="Times New Roman"/>
              <a:ea typeface="Calibri"/>
              <a:cs typeface="Times New Roman"/>
              <a:sym typeface="Times New Roman"/>
            </a:endParaRPr>
          </a:p>
          <a:p>
            <a:pPr lvl="0" algn="ctr">
              <a:spcBef>
                <a:spcPts val="800"/>
              </a:spcBef>
              <a:buClr>
                <a:srgbClr val="FFFF00"/>
              </a:buClr>
              <a:buSzPct val="25000"/>
            </a:pPr>
            <a:r>
              <a:rPr lang="fr-FR" sz="4000" dirty="0" err="1">
                <a:solidFill>
                  <a:schemeClr val="bg1"/>
                </a:solidFill>
                <a:latin typeface="Calibri"/>
                <a:ea typeface="Calibri"/>
                <a:cs typeface="Calibri"/>
                <a:sym typeface="Calibri"/>
              </a:rPr>
              <a:t>Lunar</a:t>
            </a:r>
            <a:r>
              <a:rPr lang="fr-FR" sz="4000" dirty="0">
                <a:solidFill>
                  <a:schemeClr val="bg1"/>
                </a:solidFill>
                <a:latin typeface="Calibri"/>
                <a:ea typeface="Calibri"/>
                <a:cs typeface="Calibri"/>
                <a:sym typeface="Calibri"/>
              </a:rPr>
              <a:t> Reconnaissance </a:t>
            </a:r>
            <a:r>
              <a:rPr lang="fr-FR" sz="4000" dirty="0" smtClean="0">
                <a:solidFill>
                  <a:schemeClr val="bg1"/>
                </a:solidFill>
                <a:latin typeface="Calibri"/>
                <a:ea typeface="Calibri"/>
                <a:cs typeface="Calibri"/>
                <a:sym typeface="Calibri"/>
              </a:rPr>
              <a:t>Orbiter</a:t>
            </a:r>
          </a:p>
          <a:p>
            <a:pPr lvl="0" algn="ctr">
              <a:spcBef>
                <a:spcPts val="800"/>
              </a:spcBef>
              <a:buClr>
                <a:srgbClr val="FFFF00"/>
              </a:buClr>
              <a:buSzPct val="25000"/>
            </a:pPr>
            <a:r>
              <a:rPr lang="fr-FR" sz="4000" dirty="0" smtClean="0">
                <a:solidFill>
                  <a:schemeClr val="bg1"/>
                </a:solidFill>
                <a:latin typeface="Calibri"/>
                <a:ea typeface="Calibri"/>
                <a:cs typeface="Calibri"/>
                <a:sym typeface="Calibri"/>
              </a:rPr>
              <a:t>Science </a:t>
            </a:r>
            <a:r>
              <a:rPr lang="fr-FR" sz="4000" dirty="0" err="1">
                <a:solidFill>
                  <a:schemeClr val="bg1"/>
                </a:solidFill>
                <a:latin typeface="Calibri"/>
                <a:ea typeface="Calibri"/>
                <a:cs typeface="Calibri"/>
                <a:sym typeface="Calibri"/>
              </a:rPr>
              <a:t>Results</a:t>
            </a:r>
            <a:endParaRPr lang="en-US" sz="4000" dirty="0">
              <a:solidFill>
                <a:schemeClr val="bg1"/>
              </a:solidFill>
              <a:latin typeface="Calibri"/>
              <a:ea typeface="Calibri"/>
              <a:cs typeface="Calibri"/>
              <a:sym typeface="Calibri"/>
            </a:endParaRP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44970"/>
            <a:ext cx="9144000" cy="6858000"/>
          </a:xfrm>
          <a:prstGeom prst="rect">
            <a:avLst/>
          </a:prstGeom>
          <a:noFill/>
          <a:ln>
            <a:noFill/>
          </a:ln>
        </p:spPr>
      </p:pic>
      <p:sp>
        <p:nvSpPr>
          <p:cNvPr id="96" name="Shape 96"/>
          <p:cNvSpPr txBox="1"/>
          <p:nvPr/>
        </p:nvSpPr>
        <p:spPr>
          <a:xfrm>
            <a:off x="457200" y="2015685"/>
            <a:ext cx="8229600" cy="296848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a:solidFill>
                  <a:srgbClr val="538CD5"/>
                </a:solidFill>
                <a:latin typeface="Times New Roman"/>
                <a:ea typeface="Times New Roman"/>
                <a:cs typeface="Times New Roman"/>
                <a:sym typeface="Times New Roman"/>
              </a:rPr>
              <a:t>Introductions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Tahoma" panose="020B0604030504040204" pitchFamily="34" charset="0"/>
                <a:ea typeface="Tahoma" panose="020B0604030504040204" pitchFamily="34" charset="0"/>
                <a:cs typeface="Tahoma" panose="020B0604030504040204" pitchFamily="34" charset="0"/>
              </a:rPr>
              <a:t>Upcoming Events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p:cNvSpPr>
            <a:spLocks noGrp="1"/>
          </p:cNvSpPr>
          <p:nvPr>
            <p:ph type="body" idx="1"/>
          </p:nvPr>
        </p:nvSpPr>
        <p:spPr>
          <a:xfrm>
            <a:off x="457200" y="1883229"/>
            <a:ext cx="8229600" cy="4242934"/>
          </a:xfrm>
        </p:spPr>
        <p:txBody>
          <a:bodyPr/>
          <a:lstStyle/>
          <a:p>
            <a:pPr marL="254000" indent="0" algn="ctr">
              <a:buNone/>
            </a:pPr>
            <a:r>
              <a:rPr lang="en-US" sz="2800" dirty="0" smtClean="0"/>
              <a:t>HAL Events – Alpha Ridge Park</a:t>
            </a:r>
          </a:p>
          <a:p>
            <a:pPr marL="254000" indent="0">
              <a:buNone/>
            </a:pPr>
            <a:r>
              <a:rPr lang="en-US" sz="2800" dirty="0" smtClean="0"/>
              <a:t>Oct 21</a:t>
            </a:r>
            <a:r>
              <a:rPr lang="en-US" sz="2800" baseline="30000" dirty="0" smtClean="0"/>
              <a:t>st</a:t>
            </a:r>
            <a:r>
              <a:rPr lang="en-US" sz="2800" dirty="0" smtClean="0"/>
              <a:t> at 6:30pm – Members’ Star Party</a:t>
            </a:r>
          </a:p>
          <a:p>
            <a:pPr marL="254000" indent="0">
              <a:buNone/>
            </a:pPr>
            <a:r>
              <a:rPr lang="en-US" sz="2800" dirty="0" smtClean="0"/>
              <a:t>Oct 28</a:t>
            </a:r>
            <a:r>
              <a:rPr lang="en-US" sz="2800" baseline="30000" dirty="0" smtClean="0"/>
              <a:t>th</a:t>
            </a:r>
            <a:r>
              <a:rPr lang="en-US" sz="2800" dirty="0" smtClean="0"/>
              <a:t> at 6pm – Public (STEM) Star Party</a:t>
            </a:r>
          </a:p>
          <a:p>
            <a:pPr marL="254000" indent="0" algn="ctr">
              <a:buNone/>
            </a:pPr>
            <a:endParaRPr lang="en-US" sz="2800" dirty="0" smtClean="0"/>
          </a:p>
          <a:p>
            <a:pPr marL="254000" indent="0" algn="ctr">
              <a:buNone/>
            </a:pPr>
            <a:r>
              <a:rPr lang="en-US" sz="2800" dirty="0" smtClean="0"/>
              <a:t>Other</a:t>
            </a:r>
          </a:p>
          <a:p>
            <a:pPr marL="254000" indent="0">
              <a:buNone/>
            </a:pPr>
            <a:r>
              <a:rPr lang="en-US" sz="2800" dirty="0" smtClean="0"/>
              <a:t>Nov 5</a:t>
            </a:r>
            <a:r>
              <a:rPr lang="en-US" sz="2800" baseline="30000" dirty="0" smtClean="0"/>
              <a:t>th</a:t>
            </a:r>
            <a:r>
              <a:rPr lang="en-US" sz="2800" dirty="0" smtClean="0"/>
              <a:t> – Daylight Savings Time Ends</a:t>
            </a:r>
            <a:endParaRPr lang="en-US" sz="2800" dirty="0"/>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3</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37730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2018 HAL Elections</a:t>
            </a:r>
            <a:endParaRPr lang="en-US" dirty="0"/>
          </a:p>
        </p:txBody>
      </p:sp>
      <p:sp>
        <p:nvSpPr>
          <p:cNvPr id="3" name="Text Placeholder 2"/>
          <p:cNvSpPr>
            <a:spLocks noGrp="1"/>
          </p:cNvSpPr>
          <p:nvPr>
            <p:ph type="body" idx="1"/>
          </p:nvPr>
        </p:nvSpPr>
        <p:spPr>
          <a:xfrm>
            <a:off x="457200" y="1417637"/>
            <a:ext cx="8229600" cy="4525963"/>
          </a:xfrm>
        </p:spPr>
        <p:txBody>
          <a:bodyPr/>
          <a:lstStyle/>
          <a:p>
            <a:pPr marL="254000" indent="0">
              <a:buNone/>
            </a:pPr>
            <a:r>
              <a:rPr lang="en-US" sz="2800" dirty="0" smtClean="0">
                <a:solidFill>
                  <a:schemeClr val="bg1"/>
                </a:solidFill>
                <a:latin typeface="Arial" panose="020B0604020202020204" pitchFamily="34" charset="0"/>
                <a:cs typeface="Arial" panose="020B0604020202020204" pitchFamily="34" charset="0"/>
              </a:rPr>
              <a:t>Ele</a:t>
            </a:r>
            <a:r>
              <a:rPr lang="en-US" sz="2400" dirty="0" smtClean="0">
                <a:solidFill>
                  <a:schemeClr val="bg1"/>
                </a:solidFill>
                <a:latin typeface="Arial" panose="020B0604020202020204" pitchFamily="34" charset="0"/>
                <a:cs typeface="Arial" panose="020B0604020202020204" pitchFamily="34" charset="0"/>
              </a:rPr>
              <a:t>ction Committee Chair: </a:t>
            </a:r>
            <a:r>
              <a:rPr lang="en-US" sz="2400" dirty="0" smtClean="0">
                <a:latin typeface="Arial" panose="020B0604020202020204" pitchFamily="34" charset="0"/>
                <a:cs typeface="Arial" panose="020B0604020202020204" pitchFamily="34" charset="0"/>
              </a:rPr>
              <a:t>Joel Goodman</a:t>
            </a:r>
            <a:endParaRPr lang="en-US" sz="2400" dirty="0" smtClean="0">
              <a:latin typeface="Arial" panose="020B0604020202020204" pitchFamily="34" charset="0"/>
              <a:cs typeface="Arial" panose="020B0604020202020204" pitchFamily="34" charset="0"/>
            </a:endParaRPr>
          </a:p>
          <a:p>
            <a:pPr marL="254000" indent="0">
              <a:buNone/>
            </a:pPr>
            <a:endParaRPr lang="en-US" sz="1400" dirty="0">
              <a:solidFill>
                <a:schemeClr val="bg1"/>
              </a:solidFill>
              <a:latin typeface="Arial" panose="020B0604020202020204" pitchFamily="34" charset="0"/>
              <a:cs typeface="Arial" panose="020B0604020202020204" pitchFamily="34" charset="0"/>
            </a:endParaRPr>
          </a:p>
          <a:p>
            <a:pPr marL="254000" indent="0">
              <a:buNone/>
            </a:pPr>
            <a:r>
              <a:rPr lang="en-US" sz="2400" dirty="0" smtClean="0">
                <a:solidFill>
                  <a:schemeClr val="bg1"/>
                </a:solidFill>
                <a:latin typeface="Arial" panose="020B0604020202020204" pitchFamily="34" charset="0"/>
                <a:cs typeface="Arial" panose="020B0604020202020204" pitchFamily="34" charset="0"/>
              </a:rPr>
              <a:t>Elections held at the January 18</a:t>
            </a:r>
            <a:r>
              <a:rPr lang="en-US" sz="2400" baseline="30000" dirty="0" smtClean="0">
                <a:solidFill>
                  <a:schemeClr val="bg1"/>
                </a:solidFill>
                <a:latin typeface="Arial" panose="020B0604020202020204" pitchFamily="34" charset="0"/>
                <a:cs typeface="Arial" panose="020B0604020202020204" pitchFamily="34" charset="0"/>
              </a:rPr>
              <a:t>th</a:t>
            </a:r>
            <a:r>
              <a:rPr lang="en-US" sz="2400" dirty="0" smtClean="0">
                <a:solidFill>
                  <a:schemeClr val="bg1"/>
                </a:solidFill>
                <a:latin typeface="Arial" panose="020B0604020202020204" pitchFamily="34" charset="0"/>
                <a:cs typeface="Arial" panose="020B0604020202020204" pitchFamily="34" charset="0"/>
              </a:rPr>
              <a:t> general meeting</a:t>
            </a:r>
            <a:r>
              <a:rPr lang="en-US" sz="2400" dirty="0">
                <a:solidFill>
                  <a:schemeClr val="bg1"/>
                </a:solidFill>
                <a:latin typeface="Arial" panose="020B0604020202020204" pitchFamily="34" charset="0"/>
                <a:cs typeface="Arial" panose="020B0604020202020204" pitchFamily="34" charset="0"/>
              </a:rPr>
              <a:t> </a:t>
            </a:r>
            <a:r>
              <a:rPr lang="en-US" sz="2400" dirty="0" smtClean="0">
                <a:solidFill>
                  <a:schemeClr val="bg1"/>
                </a:solidFill>
                <a:latin typeface="Arial" panose="020B0604020202020204" pitchFamily="34" charset="0"/>
                <a:cs typeface="Arial" panose="020B0604020202020204" pitchFamily="34" charset="0"/>
              </a:rPr>
              <a:t>to elect the 2018 Board of Directors</a:t>
            </a:r>
          </a:p>
          <a:p>
            <a:pPr marL="254000" indent="0">
              <a:buNone/>
            </a:pPr>
            <a:endParaRPr lang="en-US" sz="1400" dirty="0" smtClean="0">
              <a:solidFill>
                <a:schemeClr val="bg1"/>
              </a:solidFill>
              <a:latin typeface="Arial" panose="020B0604020202020204" pitchFamily="34" charset="0"/>
              <a:cs typeface="Arial" panose="020B0604020202020204" pitchFamily="34" charset="0"/>
            </a:endParaRPr>
          </a:p>
          <a:p>
            <a:pPr marL="254000" indent="0">
              <a:buNone/>
            </a:pPr>
            <a:r>
              <a:rPr lang="en-US" sz="2400" dirty="0" smtClean="0">
                <a:solidFill>
                  <a:schemeClr val="bg1"/>
                </a:solidFill>
                <a:latin typeface="Arial" panose="020B0604020202020204" pitchFamily="34" charset="0"/>
                <a:cs typeface="Arial" panose="020B0604020202020204" pitchFamily="34" charset="0"/>
              </a:rPr>
              <a:t>Nominations (self or other) due by 7pm on January 17</a:t>
            </a:r>
            <a:r>
              <a:rPr lang="en-US" sz="2400" baseline="30000" dirty="0" smtClean="0">
                <a:solidFill>
                  <a:schemeClr val="bg1"/>
                </a:solidFill>
                <a:latin typeface="Arial" panose="020B0604020202020204" pitchFamily="34" charset="0"/>
                <a:cs typeface="Arial" panose="020B0604020202020204" pitchFamily="34" charset="0"/>
              </a:rPr>
              <a:t>th</a:t>
            </a:r>
            <a:r>
              <a:rPr lang="en-US" sz="2400" dirty="0" smtClean="0">
                <a:solidFill>
                  <a:schemeClr val="bg1"/>
                </a:solidFill>
                <a:latin typeface="Arial" panose="020B0604020202020204" pitchFamily="34" charset="0"/>
                <a:cs typeface="Arial" panose="020B0604020202020204" pitchFamily="34" charset="0"/>
              </a:rPr>
              <a:t>, 2018</a:t>
            </a:r>
          </a:p>
          <a:p>
            <a:pPr marL="254000" indent="0">
              <a:buNone/>
            </a:pPr>
            <a:endParaRPr lang="en-US" sz="1400" dirty="0">
              <a:solidFill>
                <a:schemeClr val="bg1"/>
              </a:solidFill>
              <a:latin typeface="Arial" panose="020B0604020202020204" pitchFamily="34" charset="0"/>
              <a:cs typeface="Arial" panose="020B0604020202020204" pitchFamily="34" charset="0"/>
            </a:endParaRPr>
          </a:p>
          <a:p>
            <a:pPr marL="254000" indent="0">
              <a:buNone/>
            </a:pPr>
            <a:r>
              <a:rPr lang="en-US" sz="2400" dirty="0">
                <a:solidFill>
                  <a:schemeClr val="bg1"/>
                </a:solidFill>
                <a:latin typeface="Arial" panose="020B0604020202020204" pitchFamily="34" charset="0"/>
                <a:cs typeface="Arial" panose="020B0604020202020204" pitchFamily="34" charset="0"/>
              </a:rPr>
              <a:t>Nominations and other election communications to </a:t>
            </a:r>
            <a:r>
              <a:rPr lang="en-US" sz="2400" dirty="0" smtClean="0">
                <a:solidFill>
                  <a:schemeClr val="bg1"/>
                </a:solidFill>
                <a:latin typeface="Arial" panose="020B0604020202020204" pitchFamily="34" charset="0"/>
                <a:cs typeface="Arial" panose="020B0604020202020204" pitchFamily="34" charset="0"/>
                <a:hlinkClick r:id="rId2"/>
              </a:rPr>
              <a:t>election@howardastro.org</a:t>
            </a:r>
            <a:endParaRPr lang="en-US" sz="2400" dirty="0" smtClean="0">
              <a:solidFill>
                <a:schemeClr val="bg1"/>
              </a:solidFill>
              <a:latin typeface="Arial" panose="020B0604020202020204" pitchFamily="34" charset="0"/>
              <a:cs typeface="Arial" panose="020B0604020202020204" pitchFamily="34" charset="0"/>
            </a:endParaRPr>
          </a:p>
          <a:p>
            <a:pPr marL="254000" indent="0">
              <a:buNone/>
            </a:pPr>
            <a:endParaRPr lang="en-US" sz="2400" dirty="0">
              <a:solidFill>
                <a:schemeClr val="bg1"/>
              </a:solidFill>
              <a:latin typeface="Arial" panose="020B0604020202020204" pitchFamily="34" charset="0"/>
              <a:cs typeface="Arial" panose="020B0604020202020204" pitchFamily="34" charset="0"/>
            </a:endParaRPr>
          </a:p>
          <a:p>
            <a:pPr marL="254000" indent="0">
              <a:buNone/>
            </a:pPr>
            <a:r>
              <a:rPr lang="en-US" sz="2400" dirty="0" smtClean="0">
                <a:solidFill>
                  <a:schemeClr val="bg1"/>
                </a:solidFill>
                <a:latin typeface="Arial" panose="020B0604020202020204" pitchFamily="34" charset="0"/>
                <a:cs typeface="Arial" panose="020B0604020202020204" pitchFamily="34" charset="0"/>
              </a:rPr>
              <a:t>New term begins Feb 1</a:t>
            </a:r>
            <a:r>
              <a:rPr lang="en-US" sz="2400" baseline="30000" dirty="0" smtClean="0">
                <a:solidFill>
                  <a:schemeClr val="bg1"/>
                </a:solidFill>
                <a:latin typeface="Arial" panose="020B0604020202020204" pitchFamily="34" charset="0"/>
                <a:cs typeface="Arial" panose="020B0604020202020204" pitchFamily="34" charset="0"/>
              </a:rPr>
              <a:t>st</a:t>
            </a:r>
            <a:r>
              <a:rPr lang="en-US" sz="2400" dirty="0" smtClean="0">
                <a:solidFill>
                  <a:schemeClr val="bg1"/>
                </a:solidFill>
                <a:latin typeface="Arial" panose="020B0604020202020204" pitchFamily="34" charset="0"/>
                <a:cs typeface="Arial" panose="020B0604020202020204" pitchFamily="34" charset="0"/>
              </a:rPr>
              <a:t>, 2018</a:t>
            </a:r>
          </a:p>
          <a:p>
            <a:pPr marL="254000" indent="0">
              <a:buNone/>
            </a:pP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770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 Statistics</a:t>
            </a:r>
            <a:endParaRPr lang="en-US" dirty="0"/>
          </a:p>
        </p:txBody>
      </p:sp>
      <p:sp>
        <p:nvSpPr>
          <p:cNvPr id="3" name="Text Placeholder 2"/>
          <p:cNvSpPr>
            <a:spLocks noGrp="1"/>
          </p:cNvSpPr>
          <p:nvPr>
            <p:ph type="body" idx="1"/>
          </p:nvPr>
        </p:nvSpPr>
        <p:spPr/>
        <p:txBody>
          <a:bodyPr/>
          <a:lstStyle/>
          <a:p>
            <a:pPr marL="254000" indent="0">
              <a:buNone/>
            </a:pPr>
            <a:r>
              <a:rPr lang="en-US" sz="3200" dirty="0">
                <a:solidFill>
                  <a:schemeClr val="bg1"/>
                </a:solidFill>
                <a:latin typeface="Arial" panose="020B0604020202020204" pitchFamily="34" charset="0"/>
                <a:cs typeface="Arial" panose="020B0604020202020204" pitchFamily="34" charset="0"/>
              </a:rPr>
              <a:t>Memberships: 193 *</a:t>
            </a:r>
          </a:p>
          <a:p>
            <a:pPr marL="254000" indent="0">
              <a:buNone/>
            </a:pPr>
            <a:r>
              <a:rPr lang="en-US" sz="3200" dirty="0">
                <a:solidFill>
                  <a:schemeClr val="bg1"/>
                </a:solidFill>
                <a:latin typeface="Arial" panose="020B0604020202020204" pitchFamily="34" charset="0"/>
                <a:cs typeface="Arial" panose="020B0604020202020204" pitchFamily="34" charset="0"/>
              </a:rPr>
              <a:t>Members: 254 *</a:t>
            </a:r>
          </a:p>
          <a:p>
            <a:pPr marL="254000" indent="0">
              <a:buNone/>
            </a:pPr>
            <a:r>
              <a:rPr lang="en-US" sz="3200" dirty="0">
                <a:solidFill>
                  <a:schemeClr val="bg1"/>
                </a:solidFill>
                <a:latin typeface="Arial" panose="020B0604020202020204" pitchFamily="34" charset="0"/>
                <a:cs typeface="Arial" panose="020B0604020202020204" pitchFamily="34" charset="0"/>
              </a:rPr>
              <a:t>Impromptu Members: 199 *</a:t>
            </a:r>
          </a:p>
          <a:p>
            <a:pPr marL="254000" indent="0">
              <a:buNone/>
            </a:pPr>
            <a:r>
              <a:rPr lang="en-US" sz="3200" dirty="0" err="1">
                <a:solidFill>
                  <a:schemeClr val="bg1"/>
                </a:solidFill>
                <a:latin typeface="Arial" panose="020B0604020202020204" pitchFamily="34" charset="0"/>
                <a:cs typeface="Arial" panose="020B0604020202020204" pitchFamily="34" charset="0"/>
              </a:rPr>
              <a:t>Howardastro</a:t>
            </a:r>
            <a:r>
              <a:rPr lang="en-US" sz="3200" dirty="0">
                <a:solidFill>
                  <a:schemeClr val="bg1"/>
                </a:solidFill>
                <a:latin typeface="Arial" panose="020B0604020202020204" pitchFamily="34" charset="0"/>
                <a:cs typeface="Arial" panose="020B0604020202020204" pitchFamily="34" charset="0"/>
              </a:rPr>
              <a:t> Members: 386</a:t>
            </a:r>
          </a:p>
          <a:p>
            <a:pPr marL="254000" indent="0">
              <a:buNone/>
            </a:pPr>
            <a:r>
              <a:rPr lang="en-US" sz="3200" dirty="0">
                <a:solidFill>
                  <a:schemeClr val="bg1"/>
                </a:solidFill>
                <a:latin typeface="Arial" panose="020B0604020202020204" pitchFamily="34" charset="0"/>
                <a:cs typeface="Arial" panose="020B0604020202020204" pitchFamily="34" charset="0"/>
              </a:rPr>
              <a:t>Facebook Members: 334 *</a:t>
            </a:r>
          </a:p>
          <a:p>
            <a:pPr marL="254000" indent="0">
              <a:buNone/>
            </a:pPr>
            <a:r>
              <a:rPr lang="en-US" sz="3200" dirty="0">
                <a:solidFill>
                  <a:schemeClr val="bg1"/>
                </a:solidFill>
                <a:latin typeface="Arial" panose="020B0604020202020204" pitchFamily="34" charset="0"/>
                <a:cs typeface="Arial" panose="020B0604020202020204" pitchFamily="34" charset="0"/>
              </a:rPr>
              <a:t>Website Unique Users: 4416</a:t>
            </a:r>
          </a:p>
          <a:p>
            <a:pPr marL="254000" indent="0">
              <a:buNone/>
            </a:pPr>
            <a:r>
              <a:rPr lang="en-US" sz="3200" dirty="0">
                <a:solidFill>
                  <a:schemeClr val="bg1"/>
                </a:solidFill>
                <a:latin typeface="Arial" panose="020B0604020202020204" pitchFamily="34" charset="0"/>
                <a:cs typeface="Arial" panose="020B0604020202020204" pitchFamily="34" charset="0"/>
              </a:rPr>
              <a:t>Unique Users compared to 2017 </a:t>
            </a:r>
            <a:r>
              <a:rPr lang="en-US" sz="3200" dirty="0" err="1">
                <a:solidFill>
                  <a:schemeClr val="bg1"/>
                </a:solidFill>
                <a:latin typeface="Arial" panose="020B0604020202020204" pitchFamily="34" charset="0"/>
                <a:cs typeface="Arial" panose="020B0604020202020204" pitchFamily="34" charset="0"/>
              </a:rPr>
              <a:t>avg</a:t>
            </a:r>
            <a:r>
              <a:rPr lang="en-US" sz="3200" dirty="0">
                <a:solidFill>
                  <a:schemeClr val="bg1"/>
                </a:solidFill>
                <a:latin typeface="Arial" panose="020B0604020202020204" pitchFamily="34" charset="0"/>
                <a:cs typeface="Arial" panose="020B0604020202020204" pitchFamily="34" charset="0"/>
              </a:rPr>
              <a:t>: 3700 (i.e.2nd highest month of the year)</a:t>
            </a:r>
          </a:p>
        </p:txBody>
      </p:sp>
    </p:spTree>
    <p:extLst>
      <p:ext uri="{BB962C8B-B14F-4D97-AF65-F5344CB8AC3E}">
        <p14:creationId xmlns:p14="http://schemas.microsoft.com/office/powerpoint/2010/main" val="3348083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2229" y="1120515"/>
            <a:ext cx="8229600" cy="4525963"/>
          </a:xfrm>
        </p:spPr>
        <p:txBody>
          <a:bodyPr/>
          <a:lstStyle/>
          <a:p>
            <a:pPr marL="254000" indent="0">
              <a:buNone/>
            </a:pPr>
            <a:r>
              <a:rPr lang="en-US" sz="3600" dirty="0" smtClean="0">
                <a:solidFill>
                  <a:schemeClr val="bg1"/>
                </a:solidFill>
                <a:latin typeface="Arial" panose="020B0604020202020204" pitchFamily="34" charset="0"/>
                <a:cs typeface="Arial" panose="020B0604020202020204" pitchFamily="34" charset="0"/>
              </a:rPr>
              <a:t>The HAL Board has established two new committees:</a:t>
            </a:r>
          </a:p>
          <a:p>
            <a:pPr marL="254000" indent="0">
              <a:buNone/>
            </a:pPr>
            <a:endParaRPr lang="en-US" sz="3600" dirty="0" smtClean="0">
              <a:solidFill>
                <a:schemeClr val="bg1"/>
              </a:solidFill>
              <a:latin typeface="Arial" panose="020B0604020202020204" pitchFamily="34" charset="0"/>
              <a:cs typeface="Arial" panose="020B0604020202020204" pitchFamily="34" charset="0"/>
            </a:endParaRPr>
          </a:p>
          <a:p>
            <a:pPr marL="654050" lvl="1" indent="0">
              <a:buNone/>
            </a:pPr>
            <a:r>
              <a:rPr lang="en-US" sz="2800" b="1" u="sng" dirty="0" smtClean="0">
                <a:solidFill>
                  <a:schemeClr val="bg1"/>
                </a:solidFill>
                <a:latin typeface="Arial" panose="020B0604020202020204" pitchFamily="34" charset="0"/>
                <a:cs typeface="Arial" panose="020B0604020202020204" pitchFamily="34" charset="0"/>
              </a:rPr>
              <a:t>Committee</a:t>
            </a:r>
            <a:r>
              <a:rPr lang="en-US" sz="2800" dirty="0" smtClean="0">
                <a:solidFill>
                  <a:schemeClr val="bg1"/>
                </a:solidFill>
                <a:latin typeface="Arial" panose="020B0604020202020204" pitchFamily="34" charset="0"/>
                <a:cs typeface="Arial" panose="020B0604020202020204" pitchFamily="34" charset="0"/>
              </a:rPr>
              <a:t>			</a:t>
            </a:r>
            <a:r>
              <a:rPr lang="en-US" sz="2800" b="1" u="sng" dirty="0" smtClean="0">
                <a:solidFill>
                  <a:schemeClr val="bg1"/>
                </a:solidFill>
                <a:latin typeface="Arial" panose="020B0604020202020204" pitchFamily="34" charset="0"/>
                <a:cs typeface="Arial" panose="020B0604020202020204" pitchFamily="34" charset="0"/>
              </a:rPr>
              <a:t>Chairman</a:t>
            </a:r>
          </a:p>
          <a:p>
            <a:pPr marL="654050" lvl="1" indent="0">
              <a:buNone/>
            </a:pPr>
            <a:r>
              <a:rPr lang="en-US" sz="2400" dirty="0" smtClean="0">
                <a:solidFill>
                  <a:schemeClr val="bg1"/>
                </a:solidFill>
                <a:latin typeface="Arial" panose="020B0604020202020204" pitchFamily="34" charset="0"/>
                <a:cs typeface="Arial" panose="020B0604020202020204" pitchFamily="34" charset="0"/>
              </a:rPr>
              <a:t>Solar Observing		Phil </a:t>
            </a:r>
            <a:r>
              <a:rPr lang="en-US" sz="2400" dirty="0" err="1" smtClean="0">
                <a:solidFill>
                  <a:schemeClr val="bg1"/>
                </a:solidFill>
                <a:latin typeface="Arial" panose="020B0604020202020204" pitchFamily="34" charset="0"/>
                <a:cs typeface="Arial" panose="020B0604020202020204" pitchFamily="34" charset="0"/>
              </a:rPr>
              <a:t>Whitebloom</a:t>
            </a:r>
            <a:endParaRPr lang="en-US" sz="2400" dirty="0" smtClean="0">
              <a:solidFill>
                <a:schemeClr val="bg1"/>
              </a:solidFill>
              <a:latin typeface="Arial" panose="020B0604020202020204" pitchFamily="34" charset="0"/>
              <a:cs typeface="Arial" panose="020B0604020202020204" pitchFamily="34" charset="0"/>
            </a:endParaRPr>
          </a:p>
          <a:p>
            <a:pPr marL="654050" lvl="1" indent="0">
              <a:buNone/>
            </a:pPr>
            <a:endParaRPr lang="en-US" sz="900" dirty="0" smtClean="0">
              <a:solidFill>
                <a:schemeClr val="bg1"/>
              </a:solidFill>
              <a:latin typeface="Arial" panose="020B0604020202020204" pitchFamily="34" charset="0"/>
              <a:cs typeface="Arial" panose="020B0604020202020204" pitchFamily="34" charset="0"/>
            </a:endParaRPr>
          </a:p>
          <a:p>
            <a:pPr marL="654050" lvl="1" indent="0">
              <a:buNone/>
            </a:pPr>
            <a:r>
              <a:rPr lang="en-US" sz="2400" dirty="0" smtClean="0">
                <a:solidFill>
                  <a:schemeClr val="bg1"/>
                </a:solidFill>
                <a:latin typeface="Arial" panose="020B0604020202020204" pitchFamily="34" charset="0"/>
                <a:cs typeface="Arial" panose="020B0604020202020204" pitchFamily="34" charset="0"/>
              </a:rPr>
              <a:t>Astrophotography		Ken Everhart</a:t>
            </a:r>
          </a:p>
          <a:p>
            <a:pPr marL="254000" indent="0">
              <a:buNone/>
            </a:pPr>
            <a:endParaRPr lang="en-US" sz="3600" dirty="0">
              <a:solidFill>
                <a:schemeClr val="bg1"/>
              </a:solidFill>
              <a:latin typeface="Arial" panose="020B0604020202020204" pitchFamily="34" charset="0"/>
              <a:cs typeface="Arial" panose="020B0604020202020204" pitchFamily="34" charset="0"/>
            </a:endParaRPr>
          </a:p>
          <a:p>
            <a:pPr marL="254000" indent="0">
              <a:buNone/>
            </a:pPr>
            <a:r>
              <a:rPr lang="en-US" sz="3600" dirty="0" smtClean="0">
                <a:solidFill>
                  <a:schemeClr val="bg1"/>
                </a:solidFill>
                <a:latin typeface="Arial" panose="020B0604020202020204" pitchFamily="34" charset="0"/>
                <a:cs typeface="Arial" panose="020B0604020202020204" pitchFamily="34" charset="0"/>
              </a:rPr>
              <a:t>Blog links forthcoming</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50136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55386"/>
            <a:ext cx="8229600" cy="568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endParaRPr sz="2400" b="1" i="0" u="none" strike="noStrike" cap="none" dirty="0">
              <a:solidFill>
                <a:srgbClr val="00B0F0"/>
              </a:solidFill>
              <a:sym typeface="Times New Roman"/>
            </a:endParaRPr>
          </a:p>
          <a:p>
            <a:pPr marL="0" marR="0" lvl="0" indent="0" algn="ctr" rtl="0">
              <a:spcBef>
                <a:spcPts val="1200"/>
              </a:spcBef>
              <a:spcAft>
                <a:spcPts val="0"/>
              </a:spcAft>
              <a:buClr>
                <a:srgbClr val="FFFF00"/>
              </a:buClr>
              <a:buSzPct val="25000"/>
              <a:buFont typeface="Arial"/>
              <a:buNone/>
            </a:pPr>
            <a:r>
              <a:rPr lang="en-US" b="1" i="0" u="none" strike="noStrike" cap="none" dirty="0" smtClean="0">
                <a:solidFill>
                  <a:srgbClr val="00B0F0"/>
                </a:solidFill>
                <a:sym typeface="Times New Roman"/>
              </a:rPr>
              <a:t>This Evening’s Speaker</a:t>
            </a:r>
            <a:endParaRPr lang="en-US" sz="3600" b="1" i="0" u="none" strike="noStrike" cap="none" dirty="0" smtClean="0">
              <a:solidFill>
                <a:srgbClr val="00B0F0"/>
              </a:solidFill>
              <a:sym typeface="Times New Roman"/>
            </a:endParaRPr>
          </a:p>
          <a:p>
            <a:pPr marL="0" lvl="0" indent="0" algn="ctr">
              <a:spcBef>
                <a:spcPts val="1200"/>
              </a:spcBef>
              <a:buSzPct val="25000"/>
              <a:buNone/>
            </a:pPr>
            <a:endParaRPr lang="en-US" sz="3600" dirty="0" smtClean="0">
              <a:solidFill>
                <a:schemeClr val="bg1"/>
              </a:solidFill>
            </a:endParaRPr>
          </a:p>
          <a:p>
            <a:pPr marL="0" lvl="0" indent="0" algn="ctr">
              <a:spcBef>
                <a:spcPts val="1200"/>
              </a:spcBef>
              <a:buSzPct val="25000"/>
              <a:buNone/>
            </a:pPr>
            <a:r>
              <a:rPr lang="en-US" sz="3600" dirty="0" smtClean="0">
                <a:solidFill>
                  <a:schemeClr val="bg1"/>
                </a:solidFill>
              </a:rPr>
              <a:t>Dennis Conti</a:t>
            </a:r>
          </a:p>
          <a:p>
            <a:pPr marL="0" lvl="0" indent="0" algn="ctr">
              <a:spcBef>
                <a:spcPts val="1200"/>
              </a:spcBef>
              <a:buSzPct val="25000"/>
              <a:buNone/>
            </a:pPr>
            <a:r>
              <a:rPr lang="en-US" sz="2800" dirty="0" smtClean="0">
                <a:solidFill>
                  <a:schemeClr val="bg1"/>
                </a:solidFill>
              </a:rPr>
              <a:t>Chair, AAVSO Exoplanet Section</a:t>
            </a:r>
          </a:p>
          <a:p>
            <a:pPr marL="0" lvl="0" indent="0" algn="ctr">
              <a:spcBef>
                <a:spcPts val="1200"/>
              </a:spcBef>
              <a:buSzPct val="25000"/>
              <a:buNone/>
            </a:pPr>
            <a:r>
              <a:rPr lang="en-US" sz="2800" dirty="0" smtClean="0">
                <a:solidFill>
                  <a:schemeClr val="bg1"/>
                </a:solidFill>
              </a:rPr>
              <a:t>HAL Member</a:t>
            </a:r>
          </a:p>
          <a:p>
            <a:pPr marL="0" lvl="0" indent="0" algn="ctr">
              <a:spcBef>
                <a:spcPts val="1200"/>
              </a:spcBef>
              <a:buSzPct val="25000"/>
              <a:buNone/>
            </a:pPr>
            <a:endParaRPr lang="en-US" sz="3600" dirty="0">
              <a:solidFill>
                <a:schemeClr val="bg1"/>
              </a:solidFill>
            </a:endParaRPr>
          </a:p>
          <a:p>
            <a:pPr marL="0" lvl="0" indent="0" algn="ctr">
              <a:spcBef>
                <a:spcPts val="1200"/>
              </a:spcBef>
              <a:buSzPct val="25000"/>
              <a:buNone/>
            </a:pPr>
            <a:r>
              <a:rPr lang="en-US" sz="3600" dirty="0" smtClean="0">
                <a:solidFill>
                  <a:schemeClr val="bg1"/>
                </a:solidFill>
              </a:rPr>
              <a:t>High-Precision Exoplanet Observations with Amateur Telescopes</a:t>
            </a:r>
            <a:endParaRPr lang="en-US" sz="3600" dirty="0" smtClean="0"/>
          </a:p>
          <a:p>
            <a:pPr marL="0" lvl="0" indent="0" algn="ctr">
              <a:spcBef>
                <a:spcPts val="1200"/>
              </a:spcBef>
              <a:buSzPct val="25000"/>
              <a:buNone/>
            </a:pPr>
            <a:endParaRPr lang="en-US" sz="3600" dirty="0"/>
          </a:p>
          <a:p>
            <a:pPr marL="0" lvl="0" indent="0" algn="ctr">
              <a:spcBef>
                <a:spcPts val="1200"/>
              </a:spcBef>
              <a:buSzPct val="25000"/>
              <a:buNone/>
            </a:pPr>
            <a:endParaRPr lang="en-US" sz="3200" b="0" i="0" u="none" strike="noStrike" cap="none" dirty="0">
              <a:solidFill>
                <a:srgbClr val="FFFF00"/>
              </a:solidFill>
              <a:sym typeface="Times New Roman"/>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596900" y="33920"/>
            <a:ext cx="8229600" cy="658158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6000" b="1" i="0" u="none" strike="noStrike" cap="none">
                <a:solidFill>
                  <a:srgbClr val="538CD5"/>
                </a:solidFill>
                <a:latin typeface="Times New Roman"/>
                <a:ea typeface="Times New Roman"/>
                <a:cs typeface="Times New Roman"/>
                <a:sym typeface="Times New Roman"/>
              </a:rPr>
              <a:t>Member’s astrophotos</a:t>
            </a:r>
          </a:p>
          <a:p>
            <a:pPr marL="0" marR="0" lvl="0" indent="0" algn="ctr" rtl="0">
              <a:lnSpc>
                <a:spcPct val="100000"/>
              </a:lnSpc>
              <a:spcBef>
                <a:spcPts val="0"/>
              </a:spcBef>
              <a:spcAft>
                <a:spcPts val="0"/>
              </a:spcAft>
              <a:buClr>
                <a:srgbClr val="538CD5"/>
              </a:buClr>
              <a:buSzPct val="25000"/>
              <a:buFont typeface="Times New Roman"/>
              <a:buNone/>
            </a:pPr>
            <a:r>
              <a:rPr lang="en-US" sz="6000" b="1">
                <a:solidFill>
                  <a:srgbClr val="538CD5"/>
                </a:solidFill>
                <a:latin typeface="Times New Roman"/>
                <a:ea typeface="Times New Roman"/>
                <a:cs typeface="Times New Roman"/>
                <a:sym typeface="Times New Roman"/>
              </a:rPr>
              <a:t>and sketches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9</a:t>
            </a:fld>
            <a:endParaRPr lang="en-US" sz="1200">
              <a:solidFill>
                <a:schemeClr val="lt1"/>
              </a:solidFill>
              <a:latin typeface="Calibri"/>
              <a:ea typeface="Calibri"/>
              <a:cs typeface="Calibri"/>
              <a:sym typeface="Calibri"/>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619585086"/>
              </p:ext>
            </p:extLst>
          </p:nvPr>
        </p:nvGraphicFramePr>
        <p:xfrm>
          <a:off x="280138" y="2794603"/>
          <a:ext cx="3017104" cy="3904488"/>
        </p:xfrm>
        <a:graphic>
          <a:graphicData uri="http://schemas.openxmlformats.org/presentationml/2006/ole">
            <mc:AlternateContent xmlns:mc="http://schemas.openxmlformats.org/markup-compatibility/2006">
              <mc:Choice xmlns:v="urn:schemas-microsoft-com:vml" Requires="v">
                <p:oleObj spid="_x0000_s1049" name="Acrobat Document" r:id="rId3" imgW="3886044" imgH="5029200" progId="AcroExch.Document.DC">
                  <p:embed/>
                </p:oleObj>
              </mc:Choice>
              <mc:Fallback>
                <p:oleObj name="Acrobat Document" r:id="rId3" imgW="3886044" imgH="5029200" progId="AcroExch.Document.DC">
                  <p:embed/>
                  <p:pic>
                    <p:nvPicPr>
                      <p:cNvPr id="0" name=""/>
                      <p:cNvPicPr/>
                      <p:nvPr/>
                    </p:nvPicPr>
                    <p:blipFill>
                      <a:blip r:embed="rId4"/>
                      <a:stretch>
                        <a:fillRect/>
                      </a:stretch>
                    </p:blipFill>
                    <p:spPr>
                      <a:xfrm>
                        <a:off x="280138" y="2794603"/>
                        <a:ext cx="3017104" cy="390448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59359138"/>
              </p:ext>
            </p:extLst>
          </p:nvPr>
        </p:nvGraphicFramePr>
        <p:xfrm>
          <a:off x="280138" y="128016"/>
          <a:ext cx="3377461" cy="4370832"/>
        </p:xfrm>
        <a:graphic>
          <a:graphicData uri="http://schemas.openxmlformats.org/presentationml/2006/ole">
            <mc:AlternateContent xmlns:mc="http://schemas.openxmlformats.org/markup-compatibility/2006">
              <mc:Choice xmlns:v="urn:schemas-microsoft-com:vml" Requires="v">
                <p:oleObj spid="_x0000_s1050" name="Acrobat Document" r:id="rId5" imgW="3886044" imgH="5029200" progId="AcroExch.Document.DC">
                  <p:embed/>
                </p:oleObj>
              </mc:Choice>
              <mc:Fallback>
                <p:oleObj name="Acrobat Document" r:id="rId5" imgW="3886044" imgH="5029200" progId="AcroExch.Document.DC">
                  <p:embed/>
                  <p:pic>
                    <p:nvPicPr>
                      <p:cNvPr id="0" name=""/>
                      <p:cNvPicPr/>
                      <p:nvPr/>
                    </p:nvPicPr>
                    <p:blipFill>
                      <a:blip r:embed="rId6"/>
                      <a:stretch>
                        <a:fillRect/>
                      </a:stretch>
                    </p:blipFill>
                    <p:spPr>
                      <a:xfrm>
                        <a:off x="280138" y="128016"/>
                        <a:ext cx="3377461" cy="4370832"/>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51479499"/>
              </p:ext>
            </p:extLst>
          </p:nvPr>
        </p:nvGraphicFramePr>
        <p:xfrm>
          <a:off x="3201483" y="1451333"/>
          <a:ext cx="5795283" cy="4478173"/>
        </p:xfrm>
        <a:graphic>
          <a:graphicData uri="http://schemas.openxmlformats.org/presentationml/2006/ole">
            <mc:AlternateContent xmlns:mc="http://schemas.openxmlformats.org/markup-compatibility/2006">
              <mc:Choice xmlns:v="urn:schemas-microsoft-com:vml" Requires="v">
                <p:oleObj spid="_x0000_s1051" name="Acrobat Document" r:id="rId7" imgW="5029096" imgH="3886200" progId="AcroExch.Document.DC">
                  <p:embed/>
                </p:oleObj>
              </mc:Choice>
              <mc:Fallback>
                <p:oleObj name="Acrobat Document" r:id="rId7" imgW="5029096" imgH="3886200" progId="AcroExch.Document.DC">
                  <p:embed/>
                  <p:pic>
                    <p:nvPicPr>
                      <p:cNvPr id="0" name=""/>
                      <p:cNvPicPr/>
                      <p:nvPr/>
                    </p:nvPicPr>
                    <p:blipFill>
                      <a:blip r:embed="rId8"/>
                      <a:stretch>
                        <a:fillRect/>
                      </a:stretch>
                    </p:blipFill>
                    <p:spPr>
                      <a:xfrm>
                        <a:off x="3201483" y="1451333"/>
                        <a:ext cx="5795283" cy="4478173"/>
                      </a:xfrm>
                      <a:prstGeom prst="rect">
                        <a:avLst/>
                      </a:prstGeom>
                    </p:spPr>
                  </p:pic>
                </p:oleObj>
              </mc:Fallback>
            </mc:AlternateContent>
          </a:graphicData>
        </a:graphic>
      </p:graphicFrame>
      <p:sp>
        <p:nvSpPr>
          <p:cNvPr id="7" name="TextBox 6"/>
          <p:cNvSpPr txBox="1"/>
          <p:nvPr/>
        </p:nvSpPr>
        <p:spPr>
          <a:xfrm>
            <a:off x="3549112" y="6356350"/>
            <a:ext cx="2970685" cy="307777"/>
          </a:xfrm>
          <a:prstGeom prst="rect">
            <a:avLst/>
          </a:prstGeom>
          <a:noFill/>
        </p:spPr>
        <p:txBody>
          <a:bodyPr wrap="none" rtlCol="0">
            <a:spAutoFit/>
          </a:bodyPr>
          <a:lstStyle/>
          <a:p>
            <a:r>
              <a:rPr lang="en-US" dirty="0" smtClean="0">
                <a:solidFill>
                  <a:schemeClr val="bg1"/>
                </a:solidFill>
              </a:rPr>
              <a:t>Herman </a:t>
            </a:r>
            <a:r>
              <a:rPr lang="en-US" dirty="0" err="1" smtClean="0">
                <a:solidFill>
                  <a:schemeClr val="bg1"/>
                </a:solidFill>
              </a:rPr>
              <a:t>Heyn</a:t>
            </a:r>
            <a:r>
              <a:rPr lang="en-US" dirty="0" smtClean="0">
                <a:solidFill>
                  <a:schemeClr val="bg1"/>
                </a:solidFill>
              </a:rPr>
              <a:t>, Paris in September</a:t>
            </a:r>
            <a:endParaRPr lang="en-US" dirty="0">
              <a:solidFill>
                <a:schemeClr val="bg1"/>
              </a:solidFill>
            </a:endParaRPr>
          </a:p>
        </p:txBody>
      </p:sp>
    </p:spTree>
    <p:extLst>
      <p:ext uri="{BB962C8B-B14F-4D97-AF65-F5344CB8AC3E}">
        <p14:creationId xmlns:p14="http://schemas.microsoft.com/office/powerpoint/2010/main" val="839149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56214</TotalTime>
  <Words>538</Words>
  <Application>Microsoft Office PowerPoint</Application>
  <PresentationFormat>On-screen Show (4:3)</PresentationFormat>
  <Paragraphs>103</Paragraphs>
  <Slides>15</Slides>
  <Notes>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2" baseType="lpstr">
      <vt:lpstr>Arial</vt:lpstr>
      <vt:lpstr>Tahoma</vt:lpstr>
      <vt:lpstr>Calibri</vt:lpstr>
      <vt:lpstr>Arial Black</vt:lpstr>
      <vt:lpstr>Times New Roman</vt:lpstr>
      <vt:lpstr>Office Theme</vt:lpstr>
      <vt:lpstr>Acrobat Document</vt:lpstr>
      <vt:lpstr>PowerPoint Presentation</vt:lpstr>
      <vt:lpstr>PowerPoint Presentation</vt:lpstr>
      <vt:lpstr>Upcoming Events</vt:lpstr>
      <vt:lpstr>2018 HAL Elections</vt:lpstr>
      <vt:lpstr>HAL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Jim Johnson</cp:lastModifiedBy>
  <cp:revision>84</cp:revision>
  <dcterms:modified xsi:type="dcterms:W3CDTF">2017-10-26T21:17:48Z</dcterms:modified>
</cp:coreProperties>
</file>